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87" r:id="rId8"/>
    <p:sldId id="290" r:id="rId9"/>
    <p:sldId id="263" r:id="rId10"/>
    <p:sldId id="288" r:id="rId11"/>
    <p:sldId id="289" r:id="rId12"/>
    <p:sldId id="291" r:id="rId13"/>
    <p:sldId id="292" r:id="rId14"/>
    <p:sldId id="293" r:id="rId15"/>
    <p:sldId id="264" r:id="rId16"/>
    <p:sldId id="294" r:id="rId17"/>
    <p:sldId id="265" r:id="rId18"/>
    <p:sldId id="283" r:id="rId19"/>
    <p:sldId id="284" r:id="rId20"/>
    <p:sldId id="266" r:id="rId21"/>
    <p:sldId id="268" r:id="rId22"/>
    <p:sldId id="269" r:id="rId23"/>
    <p:sldId id="271" r:id="rId24"/>
    <p:sldId id="272" r:id="rId25"/>
    <p:sldId id="273" r:id="rId26"/>
    <p:sldId id="285" r:id="rId27"/>
    <p:sldId id="280" r:id="rId28"/>
    <p:sldId id="281" r:id="rId29"/>
    <p:sldId id="282" r:id="rId30"/>
    <p:sldId id="274" r:id="rId31"/>
    <p:sldId id="275" r:id="rId32"/>
    <p:sldId id="276" r:id="rId33"/>
    <p:sldId id="277" r:id="rId34"/>
    <p:sldId id="278" r:id="rId35"/>
    <p:sldId id="286" r:id="rId36"/>
    <p:sldId id="29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4"/>
    <p:restoredTop sz="94631"/>
  </p:normalViewPr>
  <p:slideViewPr>
    <p:cSldViewPr snapToGrid="0" snapToObjects="1">
      <p:cViewPr varScale="1">
        <p:scale>
          <a:sx n="83" d="100"/>
          <a:sy n="83" d="100"/>
        </p:scale>
        <p:origin x="22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ch.instacart.com/3-million-instacart-orders-open-sourced-d40d29ead6f2" TargetMode="Externa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instacart-market-basket-analysis/discussion/33128" TargetMode="Externa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en-US" altLang="ja-JP" baseline="30000" dirty="0" smtClean="0"/>
              <a:t>nd</a:t>
            </a:r>
            <a:r>
              <a:rPr lang="en-US" altLang="ja-JP" dirty="0" smtClean="0"/>
              <a:t> Place Solution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Instacart </a:t>
            </a:r>
            <a:r>
              <a:rPr lang="en-US" altLang="ja-JP" dirty="0"/>
              <a:t>Market Basket Analysis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5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</a:t>
            </a:r>
            <a:r>
              <a:rPr lang="en-US" altLang="ja-JP" dirty="0" smtClean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We </a:t>
            </a:r>
            <a:r>
              <a:rPr lang="en-US" altLang="ja-JP" dirty="0"/>
              <a:t>are given </a:t>
            </a:r>
            <a:r>
              <a:rPr lang="en-US" altLang="ja-JP" dirty="0" smtClean="0"/>
              <a:t>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6"/>
            <a:ext cx="3744686" cy="626112"/>
          </a:xfrm>
        </p:spPr>
        <p:txBody>
          <a:bodyPr/>
          <a:lstStyle/>
          <a:p>
            <a:r>
              <a:rPr lang="en-US" altLang="ja-JP" dirty="0" smtClean="0"/>
              <a:t>R</a:t>
            </a:r>
            <a:r>
              <a:rPr kumimoji="1" lang="en-US" altLang="ja-JP" dirty="0" smtClean="0"/>
              <a:t>eorder Prediction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00" y="3398847"/>
            <a:ext cx="11201400" cy="757102"/>
          </a:xfrm>
        </p:spPr>
        <p:txBody>
          <a:bodyPr/>
          <a:lstStyle/>
          <a:p>
            <a:r>
              <a:rPr lang="en-US" altLang="ja-JP" smtClean="0"/>
              <a:t>None Prediction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46" y="911014"/>
            <a:ext cx="6649716" cy="59469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2" y="2556141"/>
            <a:ext cx="1326289" cy="22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961"/>
            <a:ext cx="12192000" cy="59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I made 4 types of features</a:t>
            </a:r>
          </a:p>
          <a:p>
            <a:endParaRPr kumimoji="1" lang="en-US" altLang="ja-JP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</a:t>
            </a:r>
          </a:p>
          <a:p>
            <a:pPr lvl="1"/>
            <a:r>
              <a:rPr lang="en-US" altLang="ja-JP" dirty="0" smtClean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Item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item like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 x Item</a:t>
            </a:r>
          </a:p>
          <a:p>
            <a:pPr lvl="1"/>
            <a:r>
              <a:rPr lang="en-US" altLang="ja-JP" dirty="0" smtClean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Datetime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day and hour like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*For None model, I can’t use above features except user and datetime. So I convert those to stats(min, mean, max, sum, </a:t>
            </a:r>
            <a:r>
              <a:rPr lang="en-US" altLang="ja-JP" sz="2000" dirty="0" err="1" smtClean="0"/>
              <a:t>std</a:t>
            </a:r>
            <a:r>
              <a:rPr lang="mr-IN" altLang="ja-JP" sz="2000" dirty="0" smtClean="0"/>
              <a:t>…</a:t>
            </a:r>
            <a:r>
              <a:rPr lang="en-US" altLang="ja-JP" sz="2000" dirty="0" smtClean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08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val="17271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</a:t>
            </a:r>
            <a:r>
              <a:rPr lang="en-US" altLang="ja-JP" dirty="0" smtClean="0"/>
              <a:t>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My Background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Problem Overview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Main Approach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F1 maximization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3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Common sense tells me the item bought many times has high probability for reordering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Although the user bought the item many times, there is a timing for not reordering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I could figure out why the user didn’t buy the item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</a:t>
            </a:r>
            <a:r>
              <a:rPr lang="en-US" altLang="ja-JP" dirty="0" smtClean="0"/>
              <a:t>ser_id</a:t>
            </a:r>
            <a:r>
              <a:rPr lang="en-US" altLang="ja-JP" dirty="0"/>
              <a:t>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This user always reorder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at the order_number=8, the user didn’t reorder Cola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Why didn’t the user reorder Cola?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guess the user bought Fridge Pack Cola in stead of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Therefore I made some features to catch that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2502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1358"/>
            <a:ext cx="10515600" cy="58266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 smtClean="0"/>
              <a:t>days_last_order-max is </a:t>
            </a:r>
            <a:r>
              <a:rPr lang="en-US" altLang="ja-JP" sz="2000" dirty="0"/>
              <a:t>difference between </a:t>
            </a:r>
            <a:r>
              <a:rPr lang="en-US" altLang="ja-JP" sz="2000" dirty="0" smtClean="0"/>
              <a:t>days_since_last_order_this_item</a:t>
            </a:r>
            <a:r>
              <a:rPr lang="en-US" altLang="ja-JP" sz="2000" dirty="0"/>
              <a:t> and </a:t>
            </a:r>
            <a:r>
              <a:rPr lang="en-US" altLang="ja-JP" sz="2000" dirty="0" smtClean="0"/>
              <a:t>useritem_order_days_max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days_since_last_order_this_item </a:t>
            </a:r>
            <a:r>
              <a:rPr lang="en-US" altLang="ja-JP" sz="2000" dirty="0" smtClean="0"/>
              <a:t>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sz="2000" dirty="0" smtClean="0"/>
              <a:t>Also, useritem_order_days_max is </a:t>
            </a:r>
            <a:r>
              <a:rPr lang="en-US" altLang="ja-JP" sz="2000" dirty="0"/>
              <a:t>a feature belong to user and item. This means </a:t>
            </a:r>
            <a:r>
              <a:rPr lang="en-US" altLang="ja-JP" sz="2000" dirty="0" smtClean="0"/>
              <a:t>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 smtClean="0"/>
              <a:t>For more detail, see the next page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6" y="3678896"/>
            <a:ext cx="5142614" cy="31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ago, and max span is 30 days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So I think this feature says if the user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We already know </a:t>
            </a:r>
            <a:r>
              <a:rPr lang="en-US" altLang="ja-JP" sz="2400" dirty="0"/>
              <a:t>f</a:t>
            </a:r>
            <a:r>
              <a:rPr lang="en-US" altLang="ja-JP" sz="2400" dirty="0" smtClean="0"/>
              <a:t>ruits </a:t>
            </a:r>
            <a:r>
              <a:rPr lang="en-US" altLang="ja-JP" sz="2400" dirty="0"/>
              <a:t>are reordered more frequently than </a:t>
            </a:r>
            <a:r>
              <a:rPr lang="en-US" altLang="ja-JP" sz="2400" dirty="0" smtClean="0"/>
              <a:t>vegetables(</a:t>
            </a:r>
            <a:r>
              <a:rPr lang="en-US" altLang="ja-JP" sz="2400" dirty="0" smtClean="0">
                <a:hlinkClick r:id="rId2"/>
              </a:rPr>
              <a:t>3 Million Instacart Orders, Open Sourced</a:t>
            </a:r>
            <a:r>
              <a:rPr lang="en-US" altLang="ja-JP" sz="2400" dirty="0" smtClean="0"/>
              <a:t>)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So I’d like to know how often?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And made this feature</a:t>
            </a:r>
          </a:p>
          <a:p>
            <a:endParaRPr lang="en-US" altLang="ja-JP" sz="2400" dirty="0" smtClean="0"/>
          </a:p>
          <a:p>
            <a:r>
              <a:rPr lang="en-US" altLang="ja-JP" sz="2400" dirty="0"/>
              <a:t>This </a:t>
            </a:r>
            <a:r>
              <a:rPr lang="en-US" altLang="ja-JP" sz="2400" dirty="0" smtClean="0"/>
              <a:t>item_10to1_ratio means </a:t>
            </a:r>
            <a:r>
              <a:rPr kumimoji="1" lang="en-US" altLang="ja-JP" sz="2400" dirty="0" smtClean="0"/>
              <a:t>what’s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the reorder ratio after ordered(1) </a:t>
            </a:r>
          </a:p>
          <a:p>
            <a:pPr marL="0" indent="0">
              <a:buNone/>
            </a:pPr>
            <a:r>
              <a:rPr kumimoji="1" lang="en-US" altLang="ja-JP" sz="2400" dirty="0" smtClean="0"/>
              <a:t>   and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not ordered(0)</a:t>
            </a:r>
          </a:p>
          <a:p>
            <a:r>
              <a:rPr lang="en-US" altLang="ja-JP" sz="2400" dirty="0" smtClean="0"/>
              <a:t>Next page, for more details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2172527"/>
            <a:ext cx="5446643" cy="3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Lets say </a:t>
            </a:r>
            <a:r>
              <a:rPr lang="en-US" altLang="ja-JP" dirty="0"/>
              <a:t>userA bought itemA at </a:t>
            </a:r>
            <a:r>
              <a:rPr lang="en-US" altLang="ja-JP" dirty="0" smtClean="0"/>
              <a:t>order_number 1 and 4</a:t>
            </a:r>
          </a:p>
          <a:p>
            <a:r>
              <a:rPr lang="en-US" altLang="ja-JP" dirty="0" smtClean="0"/>
              <a:t>And userB </a:t>
            </a:r>
            <a:r>
              <a:rPr lang="en-US" altLang="ja-JP" dirty="0"/>
              <a:t>bought </a:t>
            </a:r>
            <a:r>
              <a:rPr lang="en-US" altLang="ja-JP" dirty="0" smtClean="0"/>
              <a:t>itemA </a:t>
            </a:r>
            <a:r>
              <a:rPr lang="en-US" altLang="ja-JP" dirty="0"/>
              <a:t>at order_number </a:t>
            </a:r>
            <a:r>
              <a:rPr lang="en-US" altLang="ja-JP" dirty="0" smtClean="0"/>
              <a:t>1 </a:t>
            </a:r>
            <a:r>
              <a:rPr lang="en-US" altLang="ja-JP" dirty="0"/>
              <a:t>and 3</a:t>
            </a:r>
          </a:p>
          <a:p>
            <a:r>
              <a:rPr lang="en-US" altLang="ja-JP" dirty="0" smtClean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None </a:t>
            </a:r>
            <a:r>
              <a:rPr lang="en-US" altLang="ja-JP" dirty="0"/>
              <a:t>-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useritem_sum_pos_cart is made by summing up </a:t>
            </a:r>
            <a:r>
              <a:rPr kumimoji="1" lang="en-US" altLang="ja-JP" sz="2400" dirty="0" smtClean="0"/>
              <a:t>the pos_cart by user and item</a:t>
            </a:r>
          </a:p>
          <a:p>
            <a:endParaRPr kumimoji="1" lang="en-US" altLang="ja-JP" sz="2400" dirty="0" smtClean="0"/>
          </a:p>
          <a:p>
            <a:r>
              <a:rPr lang="en-US" altLang="ja-JP" sz="2400" dirty="0" smtClean="0"/>
              <a:t>So useritem_sum_pos_cart-mean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is mean of above 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didn’t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buy many items all at once would be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None</a:t>
            </a:r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40" y="2036521"/>
            <a:ext cx="6022460" cy="41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total_buy is number of total order</a:t>
            </a:r>
          </a:p>
          <a:p>
            <a:endParaRPr lang="en-US" altLang="ja-JP" sz="2400" dirty="0" smtClean="0"/>
          </a:p>
          <a:p>
            <a:r>
              <a:rPr kumimoji="1" lang="en-US" altLang="ja-JP" sz="2400" dirty="0" smtClean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So </a:t>
            </a:r>
            <a:r>
              <a:rPr lang="en-US" altLang="ja-JP" sz="2400" dirty="0" smtClean="0"/>
              <a:t>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feature </a:t>
            </a:r>
            <a:r>
              <a:rPr kumimoji="1" lang="en-US" altLang="ja-JP" sz="2400" dirty="0" smtClean="0"/>
              <a:t>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bought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same item in the past wouldn’t be None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88" y="1683372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r>
              <a:rPr lang="en-US" altLang="ja-JP" sz="2300" dirty="0" smtClean="0"/>
              <a:t>t-1_is_None is binary feature</a:t>
            </a:r>
          </a:p>
          <a:p>
            <a:endParaRPr lang="en-US" altLang="ja-JP" sz="2300" dirty="0" smtClean="0"/>
          </a:p>
          <a:p>
            <a:r>
              <a:rPr kumimoji="1" lang="en-US" altLang="ja-JP" sz="2300" dirty="0" smtClean="0"/>
              <a:t>This says if the user’s previous order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is None</a:t>
            </a:r>
          </a:p>
          <a:p>
            <a:pPr marL="0" indent="0">
              <a:buNone/>
            </a:pPr>
            <a:endParaRPr lang="en-US" altLang="ja-JP" sz="2300" dirty="0" smtClean="0"/>
          </a:p>
          <a:p>
            <a:r>
              <a:rPr kumimoji="1" lang="en-US" altLang="ja-JP" sz="2300" dirty="0" smtClean="0"/>
              <a:t>If previous order was None,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the next order would be None</a:t>
            </a:r>
          </a:p>
          <a:p>
            <a:pPr marL="0" indent="0">
              <a:buNone/>
            </a:pPr>
            <a:r>
              <a:rPr kumimoji="1" lang="en-US" altLang="ja-JP" sz="2300" dirty="0"/>
              <a:t> </a:t>
            </a:r>
            <a:r>
              <a:rPr kumimoji="1" lang="en-US" altLang="ja-JP" sz="2300" dirty="0" smtClean="0"/>
              <a:t>  </a:t>
            </a:r>
            <a:r>
              <a:rPr lang="en-US" altLang="ja-JP" sz="2300" dirty="0" smtClean="0"/>
              <a:t>with </a:t>
            </a:r>
            <a:r>
              <a:rPr lang="en-US" altLang="ja-JP" sz="2300" dirty="0"/>
              <a:t>a </a:t>
            </a:r>
            <a:r>
              <a:rPr lang="en-US" altLang="ja-JP" sz="2300" dirty="0" smtClean="0"/>
              <a:t>30</a:t>
            </a:r>
            <a:r>
              <a:rPr lang="en-US" altLang="ja-JP" sz="2300" dirty="0"/>
              <a:t>% possibility</a:t>
            </a:r>
            <a:endParaRPr kumimoji="1" lang="ja-JP" altLang="en-US" sz="23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59" y="1885285"/>
            <a:ext cx="6242441" cy="4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My </a:t>
            </a:r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Bachelor of Economics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Programmer of 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Consultant of </a:t>
            </a:r>
            <a:r>
              <a:rPr lang="en-US" altLang="ja-JP" dirty="0" smtClean="0"/>
              <a:t>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Place at KDDCUP2015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Data Scientist at Yahoo!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1696" y="278296"/>
            <a:ext cx="10515600" cy="1325563"/>
          </a:xfrm>
        </p:spPr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5483" y="1603859"/>
            <a:ext cx="11208026" cy="50093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this competition</a:t>
            </a:r>
            <a:r>
              <a:rPr lang="en-US" altLang="ja-JP" dirty="0" smtClean="0"/>
              <a:t>, F1 score were used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So we needed to convert probability to binary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To convert, we also needed to know the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At first, I used 0.2 as threshold that was optimized by grid search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I saw the comment on discussion that said different order should have different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the next page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092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690688"/>
            <a:ext cx="11182350" cy="5081797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238539" y="4121427"/>
            <a:ext cx="11714922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In the second example, </a:t>
            </a:r>
            <a:r>
              <a:rPr lang="en-US" altLang="ja-JP" dirty="0"/>
              <a:t>threshold </a:t>
            </a:r>
            <a:r>
              <a:rPr lang="en-US" altLang="ja-JP" dirty="0" smtClean="0"/>
              <a:t>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Thus I needed to come up with another calculation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6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212034"/>
            <a:ext cx="10515600" cy="980661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391477"/>
            <a:ext cx="10969487" cy="5261114"/>
          </a:xfrm>
        </p:spPr>
        <p:txBody>
          <a:bodyPr/>
          <a:lstStyle/>
          <a:p>
            <a:r>
              <a:rPr kumimoji="1" lang="en-US" altLang="ja-JP" dirty="0" smtClean="0"/>
              <a:t>Lets say itemA:0.9, itemB:0.3</a:t>
            </a:r>
          </a:p>
          <a:p>
            <a:r>
              <a:rPr lang="en-US" altLang="ja-JP" dirty="0"/>
              <a:t>I </a:t>
            </a:r>
            <a:r>
              <a:rPr lang="en-US" altLang="ja-JP" dirty="0" smtClean="0"/>
              <a:t>generated pseudo y_true using randomness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many times</a:t>
            </a:r>
          </a:p>
          <a:p>
            <a:r>
              <a:rPr kumimoji="1" lang="en-US" altLang="ja-JP" dirty="0" smtClean="0"/>
              <a:t>And then checked F1 score from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higher probability item</a:t>
            </a:r>
            <a:r>
              <a:rPr lang="en-US" altLang="ja-JP" dirty="0" smtClean="0"/>
              <a:t> until F1 score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get worse</a:t>
            </a:r>
            <a:endParaRPr kumimoji="1" lang="en-US" altLang="ja-JP" dirty="0" smtClean="0"/>
          </a:p>
          <a:p>
            <a:r>
              <a:rPr lang="en-US" altLang="ja-JP" dirty="0" smtClean="0"/>
              <a:t>We don’t need to calculate all of patterns</a:t>
            </a:r>
          </a:p>
          <a:p>
            <a:pPr marL="0" indent="0">
              <a:buNone/>
            </a:pPr>
            <a:r>
              <a:rPr lang="en-US" altLang="ja-JP" dirty="0" smtClean="0"/>
              <a:t>  like A, B, AB</a:t>
            </a:r>
            <a:r>
              <a:rPr lang="mr-IN" altLang="ja-JP" dirty="0" smtClean="0"/>
              <a:t>…</a:t>
            </a:r>
            <a:endParaRPr lang="en-US" altLang="ja-JP" dirty="0" smtClean="0"/>
          </a:p>
          <a:p>
            <a:r>
              <a:rPr lang="en-US" altLang="ja-JP" dirty="0"/>
              <a:t>B</a:t>
            </a:r>
            <a:r>
              <a:rPr kumimoji="1" lang="en-US" altLang="ja-JP" dirty="0" smtClean="0"/>
              <a:t>ecause if we should select itemB, we should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select itemA as well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74" y="1391477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F1score_mean(</a:t>
            </a:r>
            <a:r>
              <a:rPr kumimoji="1" lang="en-US" altLang="ja-JP" dirty="0" smtClean="0"/>
              <a:t>              , [A]) -&gt; </a:t>
            </a:r>
            <a:r>
              <a:rPr lang="is-IS" altLang="ja-JP" dirty="0" smtClean="0"/>
              <a:t>0.809747641431</a:t>
            </a:r>
          </a:p>
          <a:p>
            <a:endParaRPr kumimoji="1" lang="is-IS" altLang="ja-JP" dirty="0"/>
          </a:p>
          <a:p>
            <a:endParaRPr lang="is-IS" altLang="ja-JP" dirty="0" smtClean="0"/>
          </a:p>
          <a:p>
            <a:endParaRPr kumimoji="1" lang="is-IS" altLang="ja-JP" dirty="0" smtClean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</a:t>
            </a:r>
            <a:r>
              <a:rPr lang="en-US" altLang="ja-JP" dirty="0" smtClean="0"/>
              <a:t>               </a:t>
            </a:r>
            <a:r>
              <a:rPr lang="en-US" altLang="ja-JP" dirty="0"/>
              <a:t>, </a:t>
            </a:r>
            <a:r>
              <a:rPr lang="en-US" altLang="ja-JP" dirty="0" smtClean="0"/>
              <a:t>[A,B]) </a:t>
            </a:r>
            <a:r>
              <a:rPr lang="en-US" altLang="ja-JP" dirty="0"/>
              <a:t>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that method, None is probability of (1-itemA)*(1-itemB)*</a:t>
            </a:r>
            <a:r>
              <a:rPr kumimoji="1" lang="mr-IN" altLang="ja-JP" dirty="0" smtClean="0"/>
              <a:t>…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I thought None can be predicted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Thus I made None model and handling None as item, got high score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This finding boost F1 0.400 to 0.407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3190" y="250335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 smtClean="0"/>
              <a:t>EOP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494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</a:t>
            </a:r>
            <a:r>
              <a:rPr lang="en-US" altLang="ja-JP" dirty="0" smtClean="0"/>
              <a:t>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 this competition, we have to predict reorder.</a:t>
            </a:r>
          </a:p>
          <a:p>
            <a:r>
              <a:rPr lang="en-US" altLang="ja-JP" dirty="0" smtClean="0"/>
              <a:t>So, it is little different from general recommendation.</a:t>
            </a:r>
          </a:p>
          <a:p>
            <a:r>
              <a:rPr kumimoji="1" lang="en-US" altLang="ja-JP" dirty="0" smtClean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How hot(user)?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*prior is regarded as train</a:t>
            </a:r>
            <a:endParaRPr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</a:t>
            </a:r>
            <a:r>
              <a:rPr lang="en-US" altLang="ja-JP" dirty="0" smtClean="0"/>
              <a:t>hot(item)?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 smtClean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 made 2 models. For predicting reorder and for </a:t>
            </a:r>
            <a:r>
              <a:rPr lang="en-US" altLang="ja-JP" dirty="0"/>
              <a:t>predicting </a:t>
            </a:r>
            <a:r>
              <a:rPr kumimoji="1" lang="en-US" altLang="ja-JP" dirty="0" smtClean="0"/>
              <a:t>None*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reorder model’s keys are user_id and 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None model’s key is only 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 smtClean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val="9443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973</Words>
  <Application>Microsoft Macintosh PowerPoint</Application>
  <PresentationFormat>ワイド画面</PresentationFormat>
  <Paragraphs>207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Mangal</vt:lpstr>
      <vt:lpstr>Yu Gothic</vt:lpstr>
      <vt:lpstr>Yu Gothic Light</vt:lpstr>
      <vt:lpstr>Arial</vt:lpstr>
      <vt:lpstr>ホワイト</vt:lpstr>
      <vt:lpstr>2nd Place Solution</vt:lpstr>
      <vt:lpstr>Agenda</vt:lpstr>
      <vt:lpstr>My Background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</vt:lpstr>
      <vt:lpstr>EOP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小野寺　和樹</cp:lastModifiedBy>
  <cp:revision>94</cp:revision>
  <dcterms:created xsi:type="dcterms:W3CDTF">2017-08-25T03:32:24Z</dcterms:created>
  <dcterms:modified xsi:type="dcterms:W3CDTF">2017-09-16T10:10:58Z</dcterms:modified>
</cp:coreProperties>
</file>